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CC"/>
    <a:srgbClr val="08080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>
        <p:scale>
          <a:sx n="72" d="100"/>
          <a:sy n="72" d="100"/>
        </p:scale>
        <p:origin x="-132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8259A1-AF10-4E51-8B55-C8EEB1A63581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21CEFE-E8CB-4FE9-9444-75BC71AFCE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56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4A5C3B-6741-46BA-A456-287C4F9B6C38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CDDE-35B4-45F8-806B-55E3825AD3D0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2A0EF-9D24-4497-B868-07F85D2938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26257-D270-44B0-90B1-800FE6259963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D2758-8CF3-4C77-8B05-32F2166BEE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69B8-0A1A-481A-82AF-8075EF2366BF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4F7EF-16C1-470C-ABC0-0BAC93751F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7907-5D02-4B38-A8CA-965D02C45D19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F01B8-D51E-450D-9E08-2647CE69E6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9B9F3-C3D5-4D15-A993-E7529A164FB8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513E7-BDED-40AF-ACDA-76334F909D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78A4A-E406-4D51-BDA1-6F6B0BB95DD2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A0B9E-D08A-4CDA-8403-11C50FF3B1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86E75-56DE-4858-BC08-E7C588B060FA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DA40A-AA40-4FC4-A5D1-9236F2C7E7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06DA0-9CDA-4709-89FC-777F2759E3C6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CCF0C-09B5-455E-A200-1E21BC3B5C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94D7-CAE5-49C0-B322-488904EF663D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86512-CD08-4E1A-A3CD-ABDEA651F6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CD6C6-BBC6-435E-A243-3DBF24FB9342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5DF5-A026-47C7-B882-D76E74683C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EEFB2-7491-414F-A8A7-EC08672CBF99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CD97D-3A86-4C44-BC02-90DA6FAD07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  <a:alpha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65B8FA-3914-40A1-86CD-0FBBC5661C6A}" type="datetimeFigureOut">
              <a:rPr lang="it-IT"/>
              <a:pPr>
                <a:defRPr/>
              </a:pPr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A15DF6-FD72-4A37-A9E2-E221B8019A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i="1" smtClean="0">
                <a:latin typeface="Times New Roman" pitchFamily="18" charset="0"/>
                <a:cs typeface="Times New Roman" pitchFamily="18" charset="0"/>
              </a:rPr>
              <a:t>Anatomia del ginocchio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>
          <a:xfrm>
            <a:off x="250825" y="1989138"/>
            <a:ext cx="8642350" cy="4868862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Font typeface="Arial" charset="0"/>
              <a:buNone/>
            </a:pPr>
            <a:r>
              <a:rPr lang="it-IT" sz="36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L’articolazione del ginocchio è costituita da 2 articolazioni: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i="1" smtClean="0">
                <a:latin typeface="Times New Roman" pitchFamily="18" charset="0"/>
                <a:cs typeface="Times New Roman" pitchFamily="18" charset="0"/>
              </a:rPr>
              <a:t>femoro-tibiale</a:t>
            </a:r>
            <a:r>
              <a:rPr lang="it-IT" sz="36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600" i="1" smtClean="0">
                <a:latin typeface="Times New Roman" pitchFamily="18" charset="0"/>
                <a:cs typeface="Times New Roman" pitchFamily="18" charset="0"/>
              </a:rPr>
              <a:t>femoro-rotulea.</a:t>
            </a:r>
            <a:endParaRPr lang="it-IT" sz="36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IL Legamento Crociato Posteriore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556792"/>
            <a:ext cx="8640763" cy="403279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i="1" dirty="0" smtClean="0">
                <a:latin typeface="Times New Roman" pitchFamily="18" charset="0"/>
                <a:cs typeface="Times New Roman" pitchFamily="18" charset="0"/>
              </a:rPr>
              <a:t>legamento crociato posteriore (LCP)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origina dalla faccia interna del condilo mediale femorale (incisura intercondiloidea) e si inserisce sulla parte più arretrata della superficie retro-spinale (esso deborda anche sul contorno posteriore del piato tibiale). Esso  blocca lo scivolamento in avanti del femore durante i movimenti di flesso-estensione. Alla fine del movimento di estensione articolare  il ginocchio acquista la completa stabilità.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Pivot Centrale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179388" y="1268413"/>
            <a:ext cx="8964612" cy="485775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Il punto di incrocio dei legamenti crociati è chiamato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i="1" smtClean="0">
                <a:latin typeface="Times New Roman" pitchFamily="18" charset="0"/>
                <a:cs typeface="Times New Roman" pitchFamily="18" charset="0"/>
              </a:rPr>
              <a:t>pivot centrale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E’ il fulcro mobile del movimento del ginocchio,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infatti quando la gamba si flette sulla coscia, il fulcro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si sposta indietro impedendo al piatto tibiale di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mtClean="0">
                <a:latin typeface="Times New Roman" pitchFamily="18" charset="0"/>
                <a:cs typeface="Times New Roman" pitchFamily="18" charset="0"/>
              </a:rPr>
              <a:t>scivolare rispetto ai condili.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Pivot Centrale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700213"/>
            <a:ext cx="4032250" cy="4392612"/>
          </a:xfrm>
        </p:spPr>
      </p:pic>
      <p:sp>
        <p:nvSpPr>
          <p:cNvPr id="14340" name="CasellaDiTesto 4"/>
          <p:cNvSpPr txBox="1">
            <a:spLocks noChangeArrowheads="1"/>
          </p:cNvSpPr>
          <p:nvPr/>
        </p:nvSpPr>
        <p:spPr bwMode="auto">
          <a:xfrm>
            <a:off x="4284663" y="2924175"/>
            <a:ext cx="47148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3200">
                <a:latin typeface="Times New Roman" pitchFamily="18" charset="0"/>
                <a:cs typeface="Times New Roman" pitchFamily="18" charset="0"/>
              </a:rPr>
              <a:t>L’azione combinata dei legamenti crociati limita la rotazione interna, ma non vincola quella esterna.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Capsula Fibrosa e Membrana Sinoviale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700213"/>
            <a:ext cx="8137525" cy="4249737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11200" b="1" dirty="0">
                <a:latin typeface="Times New Roman" pitchFamily="18" charset="0"/>
                <a:cs typeface="Times New Roman" pitchFamily="18" charset="0"/>
              </a:rPr>
              <a:t>capsula fibrosa.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Origina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sulla parte posteriore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del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femore.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capsula è più spessa in certi tratti dove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si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collega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ai legamenti del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ginocchio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e connette le ossa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dello stesso.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b="1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1200" b="1" dirty="0">
                <a:latin typeface="Times New Roman" pitchFamily="18" charset="0"/>
                <a:cs typeface="Times New Roman" pitchFamily="18" charset="0"/>
              </a:rPr>
              <a:t>membrana sinoviale.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 Riveste la superficie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interna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della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capsula ed è composta da tessuto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connettivo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fibroso e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produce 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liquido sinoviale. Ci sono numerose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borse sinoviali tra </a:t>
            </a:r>
            <a:r>
              <a:rPr lang="it-IT" sz="11200" dirty="0">
                <a:latin typeface="Times New Roman" pitchFamily="18" charset="0"/>
                <a:cs typeface="Times New Roman" pitchFamily="18" charset="0"/>
              </a:rPr>
              <a:t>ossa e cute o tra legamenti e muscoli</a:t>
            </a:r>
            <a:r>
              <a:rPr lang="it-IT" sz="112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it-IT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Altre Strutture Importanti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34925" y="1196975"/>
            <a:ext cx="8858250" cy="5327650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PAPI,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punti d'angolo posteriore interno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PAPE, punti d'angolo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posteriore esterno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: strutture formate da legamenti, tendini e capsula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articolare ed hanno un’azione congiunta con i legamenti crociati per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stabilizzare il ginocchio in senso antero-posteriore e durante la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rotazione; inoltre evitano la sublussazione della tibia durante la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flessione o l’estensione.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Zampa d’Oca: 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tendine che s’inserisce sulla faccia interna dell’epifisi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prossimale della tibia. I muscoli sono il sartorio, il semitendinoso e il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gracile. Stabilizza il ginocchio nella rotazione esterna.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b="1" smtClean="0">
                <a:latin typeface="Times New Roman" pitchFamily="18" charset="0"/>
                <a:cs typeface="Times New Roman" pitchFamily="18" charset="0"/>
              </a:rPr>
              <a:t>Il corpo di Hoffa: </a:t>
            </a: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un pannicolo adiposo al di sotto del legamento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rotuleo e ha una doppia funzione:  attutire gli urti e  facilitare lo</a:t>
            </a:r>
          </a:p>
          <a:p>
            <a:pPr algn="just" eaLnBrk="1" hangingPunct="1"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scorrimento.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it-IT" sz="4000" b="1" i="1" smtClean="0">
                <a:latin typeface="Times New Roman" pitchFamily="18" charset="0"/>
                <a:cs typeface="Times New Roman" pitchFamily="18" charset="0"/>
              </a:rPr>
              <a:t>La Biomeccanica Articolare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125538"/>
            <a:ext cx="8569325" cy="5732462"/>
          </a:xfrm>
        </p:spPr>
        <p:txBody>
          <a:bodyPr rtlCol="0">
            <a:normAutofit fontScale="6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Meccanicamente l'articolazione del ginocchio deve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assolvere a due imperativi: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possedere una grande stabilità in estensione completa;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acquistare una grande mobilità a partire da un determinato angolo di flessione;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Nella flessione, posizione di instabilità, il ginocchio è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esposto maggiormente a lesioni legamentose.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In estensione, invece sono più frequenti fratture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articolari o dei legamenti. Importante è inoltre la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stabilità in rotazione.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Flessione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Può esser distinta in:</a:t>
            </a:r>
          </a:p>
          <a:p>
            <a:pPr algn="just" eaLnBrk="1" hangingPunct="1"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Flessione assoluta;</a:t>
            </a:r>
          </a:p>
          <a:p>
            <a:pPr algn="just" eaLnBrk="1" hangingPunct="1"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Flessione relativa.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L’ampiezza angolare è differente nel caso in cui vi sia una:</a:t>
            </a:r>
          </a:p>
          <a:p>
            <a:pPr algn="just" eaLnBrk="1" hangingPunct="1">
              <a:defRPr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lessione attiva: arriva fino a 140° se l'anca è stata  precedentemente flessa e solo a 120° se l'anca è in estensione. </a:t>
            </a:r>
          </a:p>
          <a:p>
            <a:pPr algn="just" eaLnBrk="1" hangingPunct="1">
              <a:defRPr/>
            </a:pP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lessione passiva: ha un'ampiezza di 160°.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 condizioni normali, la flessione viene limitata dal contatto elastico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tra le masse muscolari del polpaccio e della coscia. 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Patologicamente  è limitata dalla retrazione dell'apparato</a:t>
            </a:r>
          </a:p>
          <a:p>
            <a:pPr algn="just" eaLnBrk="1" hangingPunct="1">
              <a:buFont typeface="Arial" charset="0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estensore o dalle retrazioni capsulari.</a:t>
            </a:r>
          </a:p>
          <a:p>
            <a:pPr eaLnBrk="1" hangingPunct="1">
              <a:buFont typeface="Arial" charset="0"/>
              <a:buNone/>
              <a:defRPr/>
            </a:pPr>
            <a:endParaRPr 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Estensione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>
          <a:xfrm>
            <a:off x="323850" y="1196975"/>
            <a:ext cx="8496300" cy="5472113"/>
          </a:xfrm>
        </p:spPr>
        <p:txBody>
          <a:bodyPr/>
          <a:lstStyle/>
          <a:p>
            <a:pPr algn="just" eaLnBrk="1" hangingPunct="1"/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Estensione assoluta: in realtà non esiste, poiché nella posizione di riferimento, l’arto inferiore è già in allungamento massimo. Passivamente si può compiere un movimento d'estensione da 5° a 10°. </a:t>
            </a:r>
          </a:p>
          <a:p>
            <a:pPr algn="just" eaLnBrk="1" hangingPunct="1"/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Estensione attiva: supera di poco la posizione di riferimento e questa possibilità dipende dalla posizione dell'anca.</a:t>
            </a:r>
          </a:p>
          <a:p>
            <a:pPr algn="just" eaLnBrk="1" hangingPunct="1"/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Estensione relativa: è il movimento che completa l'estensione del ginocchio a partire da qualsiasi posizione di flessione.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Rotazione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895850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La rotazione della gamba attorno al suo asse longitudinale, può essere effettuata a ginocchio è flesso; quando il ginocchio è esteso, il blocco articolare rende la tibia solidale con il femore.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Rotazione attiva: per misurarla il ginocchio deve essere flesso a 90° a soggetto seduto con le gambe che pendono dal bordo di un tavolo: la flessione esclude la rotazione dell'anca. In questa posizione, la punta del piede è diretta leggermente in fuori.</a:t>
            </a:r>
          </a:p>
          <a:p>
            <a:pPr eaLnBrk="1" hangingPunct="1">
              <a:buFont typeface="Arial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Rotazione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975"/>
            <a:ext cx="8291513" cy="5472113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rotazione esterna è di 40° contro i 30° di quella interna. Questa ampiezza varia con il grado di flessione dato che la rotazione esterna è di 32° quando il ginocchio è flesso a 30°; mentre è di 42° quando è flesso a 90°.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rotazione assiale passiva: la misurazione si effettua sul soggetto in decubito prono, con il ginocchio flesso a 90°.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rotazione assiale detta “automatica”: strettamente connessa, anche se in modo involontario, ai movimenti di flesso-estensione. Si verifica al termine  dell'estensione o all'inizio della flessione.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E’ un’articolazione complessa e poco stabile. Essa permette movimenti di flessione/estensione (trocleare) e rotazione interna/esterna (rotazione solo a ginocchio flesso).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E’ costituita da: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l’estremità distale del femore;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l’estremità prossimale della tibia;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faccia posteriore della rotula.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fibula è completamente esclusa da questa articolazione.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La Stabilizzazione: </a:t>
            </a:r>
            <a:br>
              <a:rPr lang="it-IT" sz="3600" b="1" u="sng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in senso antero-posteriore</a:t>
            </a:r>
          </a:p>
        </p:txBody>
      </p:sp>
      <p:sp>
        <p:nvSpPr>
          <p:cNvPr id="22531" name="Segnaposto contenuto 2"/>
          <p:cNvSpPr>
            <a:spLocks noGrp="1"/>
          </p:cNvSpPr>
          <p:nvPr>
            <p:ph idx="1"/>
          </p:nvPr>
        </p:nvSpPr>
        <p:spPr>
          <a:xfrm>
            <a:off x="250825" y="1700213"/>
            <a:ext cx="8642350" cy="4968875"/>
          </a:xfrm>
        </p:spPr>
        <p:txBody>
          <a:bodyPr/>
          <a:lstStyle/>
          <a:p>
            <a:pPr algn="just" eaLnBrk="1" hangingPunct="1"/>
            <a:r>
              <a:rPr lang="it-IT" sz="3000" smtClean="0">
                <a:latin typeface="Times New Roman" pitchFamily="18" charset="0"/>
                <a:cs typeface="Times New Roman" pitchFamily="18" charset="0"/>
              </a:rPr>
              <a:t>La stabilizzazione in leggera flessione è data dalla contrazione statica del quadricipite; indispensabile in posizione eretta.</a:t>
            </a:r>
          </a:p>
          <a:p>
            <a:pPr algn="just" eaLnBrk="1" hangingPunct="1"/>
            <a:r>
              <a:rPr lang="it-IT" sz="3000" smtClean="0">
                <a:latin typeface="Times New Roman" pitchFamily="18" charset="0"/>
                <a:cs typeface="Times New Roman" pitchFamily="18" charset="0"/>
              </a:rPr>
              <a:t>La limitazione in iperestensione è data dagli elementi capsulo-legamentosi (il piano fibroso posteriore della capsula, i legamenti collaterali ed il legamento crociato posteriore). Posteriormente sono rinforzati dal ventaglio fibroso costituito dai due fasci del legamento popliteo arcuato.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La Stabilizzazione:</a:t>
            </a:r>
            <a:br>
              <a:rPr lang="it-IT" sz="3600" b="1" u="sng" smtClean="0">
                <a:latin typeface="Times New Roman" pitchFamily="18" charset="0"/>
                <a:cs typeface="Times New Roman" pitchFamily="18" charset="0"/>
              </a:rPr>
            </a:br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in rotazione</a:t>
            </a:r>
            <a:endParaRPr lang="it-IT" sz="3600" u="sng" smtClean="0"/>
          </a:p>
        </p:txBody>
      </p:sp>
      <p:sp>
        <p:nvSpPr>
          <p:cNvPr id="23555" name="Segnaposto contenuto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pPr algn="just" eaLnBrk="1" hangingPunct="1"/>
            <a:r>
              <a:rPr lang="it-IT" sz="3000" smtClean="0">
                <a:latin typeface="Times New Roman" pitchFamily="18" charset="0"/>
                <a:cs typeface="Times New Roman" pitchFamily="18" charset="0"/>
              </a:rPr>
              <a:t>Nell’estensione completa, la rotazione longitudinale è impossibile, essendo impedita dalla tensione dei legamenti collaterali e crociati;</a:t>
            </a:r>
          </a:p>
          <a:p>
            <a:pPr algn="just" eaLnBrk="1" hangingPunct="1"/>
            <a:r>
              <a:rPr lang="it-IT" sz="3000" smtClean="0">
                <a:latin typeface="Times New Roman" pitchFamily="18" charset="0"/>
                <a:cs typeface="Times New Roman" pitchFamily="18" charset="0"/>
              </a:rPr>
              <a:t>Nella rotazione interna della tibia sul femore: tensione dei legamenti crociati e conseguente avvicinamento delle superfici di tibia e femore.    I legamenti collaterali non si oppongono a questo movimento nella rotazione interna. </a:t>
            </a:r>
          </a:p>
          <a:p>
            <a:pPr algn="just" eaLnBrk="1" hangingPunct="1"/>
            <a:r>
              <a:rPr lang="it-IT" sz="3000" smtClean="0">
                <a:latin typeface="Times New Roman" pitchFamily="18" charset="0"/>
                <a:cs typeface="Times New Roman" pitchFamily="18" charset="0"/>
              </a:rPr>
              <a:t>Durante la rotazione esterna della tibia sul femore i legamenti crociati tendono a divenire paralleli.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ctrTitle"/>
          </p:nvPr>
        </p:nvSpPr>
        <p:spPr>
          <a:xfrm>
            <a:off x="685800" y="115888"/>
            <a:ext cx="7772400" cy="1470025"/>
          </a:xfrm>
        </p:spPr>
        <p:txBody>
          <a:bodyPr/>
          <a:lstStyle/>
          <a:p>
            <a:pPr eaLnBrk="1" hangingPunct="1"/>
            <a:r>
              <a:rPr lang="it-IT" sz="4000" b="1" i="1" smtClean="0">
                <a:latin typeface="Times New Roman" pitchFamily="18" charset="0"/>
                <a:cs typeface="Times New Roman" pitchFamily="18" charset="0"/>
              </a:rPr>
              <a:t>I muscoli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850" y="1196975"/>
            <a:ext cx="8496300" cy="5400675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muscoli che interessano l’articolazione del ginocchio possono esser suddivisi in base alla localizzazione sul piano frontale:</a:t>
            </a:r>
          </a:p>
          <a:p>
            <a:pPr algn="just" eaLnBrk="1" hangingPunct="1">
              <a:defRPr/>
            </a:pPr>
            <a:endParaRPr lang="it-IT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mm. </a:t>
            </a:r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a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nteriori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m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m. </a:t>
            </a:r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m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ediali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m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m. </a:t>
            </a:r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p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osteriori</a:t>
            </a:r>
            <a:r>
              <a:rPr lang="it-I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ctrTitle"/>
          </p:nvPr>
        </p:nvSpPr>
        <p:spPr>
          <a:xfrm>
            <a:off x="685800" y="44450"/>
            <a:ext cx="7772400" cy="1008063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Muscoli anteriori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850" y="908050"/>
            <a:ext cx="8280400" cy="5184775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defRPr/>
            </a:pP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Sono tre: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Tensore della fascia lata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fusiforme, si trova nella regione supero-laterale della coscia. Il suo tendine d’inserzione si fonde con la fascia femorale formando la </a:t>
            </a:r>
            <a:r>
              <a:rPr lang="it-IT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benderella </a:t>
            </a:r>
            <a:r>
              <a:rPr lang="it-IT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ileotibiale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defRPr/>
            </a:pPr>
            <a:endParaRPr lang="it-IT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Sartorio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il suo tendine d’inserzione è comune a quello del gracile e semitendinoso, prendendo il nome di </a:t>
            </a:r>
            <a:r>
              <a:rPr lang="it-IT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zampa d’oca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defRPr/>
            </a:pPr>
            <a:endParaRPr lang="it-IT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it-IT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Quadricipite femorale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è il muscolo più voluminoso, formato da 4 capi. Si raccolgono in un tendine formato dalla sovrapposizione di tre lamine: il </a:t>
            </a:r>
            <a:r>
              <a:rPr lang="it-IT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tendine inserzionale patellare</a:t>
            </a:r>
            <a:r>
              <a:rPr lang="it-I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Ai suoi lati si trovano due benderelle di rinforzo, che vanno dalla patella ai condili tibiali.</a:t>
            </a:r>
            <a:endParaRPr lang="it-IT" sz="28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olo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935038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Muscoli mediali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Sono cinque: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Gracile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occupa il lato mediale della coscia. Il suo tendine concorre a formare la zampa d’oca;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Pettineo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s’inserisce sulla linea pettinea del femore;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Adduttore Lungo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è piatto, di forma triangolare e ad apice supero-mediale. S’inserisce nel terzo medio del ramo mediale della linea aspra femorale: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Adduttore Breve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anch’esso triangolare, è profondo all’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ungo e superficiale al grande;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Grande Adduttore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la sua base occupa l’altezza della linea aspra e il suo apice volge verso l’ischio. È anch’esso piatto e triangolare. È in rapporto con i mm.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lessori del ginocchio.</a:t>
            </a:r>
            <a:endParaRPr lang="it-IT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Muscoli posteriori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88012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Definiti anche flessori della coscia: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Bicipite femorale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costituito da un capo lungo e uno breve. Il tendine inserzionale è comune e si trova sulla testa della fibula e sul condilo laterale tibiale. Costituisce il margine supero-laterale della fossa poplitea;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Semitendinoso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il suo tendine concorre a formare la zampa d’oca. Come il bicipite, si rapporta, in alto, al grande gluteo;</a:t>
            </a:r>
          </a:p>
          <a:p>
            <a:pPr algn="just" eaLnBrk="1" hangingPunct="1">
              <a:defRPr/>
            </a:pPr>
            <a:r>
              <a:rPr lang="it-IT" sz="2800" u="sng" dirty="0" smtClean="0">
                <a:latin typeface="Times New Roman" pitchFamily="18" charset="0"/>
                <a:cs typeface="Times New Roman" pitchFamily="18" charset="0"/>
              </a:rPr>
              <a:t>Semimembranoso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nel suo terzo superiore è costituito da una lamina tendinea. Il tendine inserzionale si divide in tre fasci: discendente (condilo mediale posteriore tibiale), ricorrente (condilo laterale posteriore del femore, forma il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legamento popliteo obliquo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) e anteriore (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tendine riflesso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, condilo mediale anteriore tibiale).</a:t>
            </a:r>
            <a:endParaRPr lang="it-IT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/>
            <a:r>
              <a:rPr lang="it-IT" sz="4000" b="1" i="1" smtClean="0">
                <a:latin typeface="Times New Roman" pitchFamily="18" charset="0"/>
                <a:cs typeface="Times New Roman" pitchFamily="18" charset="0"/>
              </a:rPr>
              <a:t>Le Strutture Anatomiche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040313"/>
          </a:xfrm>
        </p:spPr>
        <p:txBody>
          <a:bodyPr rtlCol="0"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900" b="1" u="sng" dirty="0" smtClean="0">
                <a:latin typeface="Times New Roman" pitchFamily="18" charset="0"/>
                <a:cs typeface="Times New Roman" pitchFamily="18" charset="0"/>
              </a:rPr>
              <a:t>I Menischi</a:t>
            </a:r>
            <a:r>
              <a:rPr lang="it-IT" sz="5900" b="1" u="sng" dirty="0" smtClean="0"/>
              <a:t>   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800" u="sng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Sono due cuscinetti </a:t>
            </a:r>
            <a:r>
              <a:rPr lang="it-IT" sz="5100" dirty="0" err="1" smtClean="0">
                <a:latin typeface="Times New Roman" pitchFamily="18" charset="0"/>
                <a:cs typeface="Times New Roman" pitchFamily="18" charset="0"/>
              </a:rPr>
              <a:t>fibro</a:t>
            </a: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-cartilaginei con forma simile a una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“C”, che si trovano tra due le superfici femoro-tibiali.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Il loro spessore è maggiore lateralmente che medialmente.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Le funzioni dei menischi sono: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assorbire gli urti;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trasmettere  il peso corporeo su tutta l'area dei piatti tibiali;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diffondere il liquido sinoviale;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migliorare la congruenza articolare tra tibia e femore;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5100" dirty="0" smtClean="0">
                <a:latin typeface="Times New Roman" pitchFamily="18" charset="0"/>
                <a:cs typeface="Times New Roman" pitchFamily="18" charset="0"/>
              </a:rPr>
              <a:t>limitare la rotazione.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Times New Roman" pitchFamily="18" charset="0"/>
                <a:cs typeface="Times New Roman" pitchFamily="18" charset="0"/>
              </a:rPr>
              <a:t>I Menischi</a:t>
            </a:r>
          </a:p>
        </p:txBody>
      </p:sp>
      <p:pic>
        <p:nvPicPr>
          <p:cNvPr id="6147" name="Segnaposto contenuto 3" descr="http://www.fisioterapiarubiera.com/images/solo%20locali/corno%20menisco%20laterale%20e%20mediale%20crociato%20anterior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23963" y="944563"/>
            <a:ext cx="6696075" cy="496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36625"/>
          </a:xfrm>
        </p:spPr>
        <p:txBody>
          <a:bodyPr/>
          <a:lstStyle/>
          <a:p>
            <a:pPr eaLnBrk="1" hangingPunct="1"/>
            <a:r>
              <a:rPr lang="it-IT" sz="2800" b="1" u="sng" smtClean="0">
                <a:latin typeface="Times New Roman" pitchFamily="18" charset="0"/>
                <a:cs typeface="Times New Roman" pitchFamily="18" charset="0"/>
              </a:rPr>
              <a:t>I Legamenti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Sono sette i legamenti che stabilizzano l’articolazione del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ginocchio: </a:t>
            </a:r>
          </a:p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endParaRPr lang="it-IT" sz="2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sz="2400" i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Legamento rotuleo</a:t>
            </a:r>
            <a:r>
              <a:rPr lang="it-IT" sz="2400" i="1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sz="2400" i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Legamenti alari (mediale e laterale)</a:t>
            </a:r>
            <a:r>
              <a:rPr lang="it-IT" sz="2400" i="1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sz="2400" i="1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Legamenti collaterali (tibiale e fibulare)</a:t>
            </a:r>
            <a:r>
              <a:rPr lang="it-IT" sz="2400" i="1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sz="2400" i="1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Legamento crociato anteriore</a:t>
            </a:r>
            <a:r>
              <a:rPr lang="it-IT" sz="2400" i="1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it-IT" sz="2400" i="1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Legamento crociato posteriore</a:t>
            </a:r>
            <a:r>
              <a:rPr lang="it-IT" sz="24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Il Legamento Rotuleo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  <a:p>
            <a:pPr eaLnBrk="1" hangingPunct="1">
              <a:buFont typeface="Arial" charset="0"/>
              <a:buNone/>
            </a:pPr>
            <a:r>
              <a:rPr lang="it-IT" smtClean="0"/>
              <a:t> </a:t>
            </a:r>
          </a:p>
        </p:txBody>
      </p:sp>
      <p:sp>
        <p:nvSpPr>
          <p:cNvPr id="8196" name="Rettangolo 3"/>
          <p:cNvSpPr>
            <a:spLocks noChangeArrowheads="1"/>
          </p:cNvSpPr>
          <p:nvPr/>
        </p:nvSpPr>
        <p:spPr bwMode="auto">
          <a:xfrm>
            <a:off x="971600" y="2204864"/>
            <a:ext cx="72009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3200" i="1" dirty="0">
                <a:latin typeface="Times New Roman" pitchFamily="18" charset="0"/>
                <a:cs typeface="Times New Roman" pitchFamily="18" charset="0"/>
              </a:rPr>
              <a:t>Il legamento rotuleo (LR)</a:t>
            </a:r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 è molto robusto, appiattito, e va dal margine inferiore della rotula alla tuberosità anteriore della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tibia.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 Legamenti Alari</a:t>
            </a:r>
            <a:endParaRPr lang="it-IT" sz="360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3500" i="1" dirty="0" smtClean="0">
                <a:latin typeface="Times New Roman" pitchFamily="18" charset="0"/>
                <a:cs typeface="Times New Roman" pitchFamily="18" charset="0"/>
              </a:rPr>
              <a:t>legamento alare mediale</a:t>
            </a: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 e il </a:t>
            </a:r>
            <a:r>
              <a:rPr lang="it-IT" sz="3500" i="1" dirty="0" smtClean="0">
                <a:latin typeface="Times New Roman" pitchFamily="18" charset="0"/>
                <a:cs typeface="Times New Roman" pitchFamily="18" charset="0"/>
              </a:rPr>
              <a:t>legamento alare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i="1" dirty="0" smtClean="0">
                <a:latin typeface="Times New Roman" pitchFamily="18" charset="0"/>
                <a:cs typeface="Times New Roman" pitchFamily="18" charset="0"/>
              </a:rPr>
              <a:t>laterale</a:t>
            </a: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 hanno la funzione di mantenere la rotula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in sede, accompagnandola negli spostamenti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verso l’alto e verso il basso e centrandola.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Essi</a:t>
            </a:r>
            <a:r>
              <a:rPr lang="it-IT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originano prossimalmente dal terzo medio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uperiore della rotula e si inseriscono sui condili,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500" dirty="0" smtClean="0">
                <a:latin typeface="Times New Roman" pitchFamily="18" charset="0"/>
                <a:cs typeface="Times New Roman" pitchFamily="18" charset="0"/>
              </a:rPr>
              <a:t>arrivando fino al corpo meniscale.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pPr eaLnBrk="1" hangingPunct="1"/>
            <a:r>
              <a:rPr lang="it-IT" sz="3600" b="1" u="sng" dirty="0" smtClean="0">
                <a:latin typeface="Times New Roman" pitchFamily="18" charset="0"/>
                <a:cs typeface="Times New Roman" pitchFamily="18" charset="0"/>
              </a:rPr>
              <a:t>I Legamenti Collaterali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975"/>
            <a:ext cx="8784976" cy="5445125"/>
          </a:xfrm>
        </p:spPr>
        <p:txBody>
          <a:bodyPr rtlCol="0">
            <a:normAutofit fontScale="47500" lnSpcReduction="20000"/>
          </a:bodyPr>
          <a:lstStyle/>
          <a:p>
            <a:pPr algn="just" eaLnBrk="1" fontAlgn="auto" hangingPunct="1">
              <a:lnSpc>
                <a:spcPct val="170000"/>
              </a:lnSpc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5500" i="1" dirty="0" smtClean="0">
                <a:latin typeface="Times New Roman" pitchFamily="18" charset="0"/>
                <a:cs typeface="Times New Roman" pitchFamily="18" charset="0"/>
              </a:rPr>
              <a:t>legamento collaterale mediale (LCM)</a:t>
            </a: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 origina dall’epicondilo mediale femorale e si inserisce sulla porzione mediale della tibia; la sua funzione è quella di limitare il valgo. </a:t>
            </a:r>
          </a:p>
          <a:p>
            <a:pPr algn="just" eaLnBrk="1" fontAlgn="auto" hangingPunct="1">
              <a:lnSpc>
                <a:spcPct val="170000"/>
              </a:lnSpc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5500" i="1" dirty="0" smtClean="0">
                <a:latin typeface="Times New Roman" pitchFamily="18" charset="0"/>
                <a:cs typeface="Times New Roman" pitchFamily="18" charset="0"/>
              </a:rPr>
              <a:t>legamento collaterale laterale (LCL)</a:t>
            </a: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 origina dall’epicondilo laterale del femore e si inserisce sul capitello del perone; la sua funzione è quella di limitare il varo.</a:t>
            </a:r>
          </a:p>
          <a:p>
            <a:pPr algn="just" eaLnBrk="1" fontAlgn="auto" hangingPunct="1">
              <a:lnSpc>
                <a:spcPct val="170000"/>
              </a:lnSpc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I legamenti collaterali agiscono come stabilizzatori </a:t>
            </a:r>
          </a:p>
          <a:p>
            <a:pPr algn="just" eaLnBrk="1" fontAlgn="auto" hangingPunct="1">
              <a:lnSpc>
                <a:spcPct val="170000"/>
              </a:lnSpc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5500" dirty="0" smtClean="0">
                <a:latin typeface="Times New Roman" pitchFamily="18" charset="0"/>
                <a:cs typeface="Times New Roman" pitchFamily="18" charset="0"/>
              </a:rPr>
              <a:t>del ginocchio in piena estensione.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b="1" u="sng" smtClean="0">
                <a:latin typeface="Times New Roman" pitchFamily="18" charset="0"/>
                <a:cs typeface="Times New Roman" pitchFamily="18" charset="0"/>
              </a:rPr>
              <a:t>Il Legamento Crociato Anteriore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539552" y="1556793"/>
            <a:ext cx="8003232" cy="3888432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Arial" charset="0"/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2800" i="1" dirty="0" smtClean="0">
                <a:latin typeface="Times New Roman" pitchFamily="18" charset="0"/>
                <a:cs typeface="Times New Roman" pitchFamily="18" charset="0"/>
              </a:rPr>
              <a:t>legamento crociato anteriore (LCA)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origina dalla faccia interna del condilo laterale femorale e si inserisce sulla superficie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prespinale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tibiale (in corrispondenza dell’inserzione del corno anteriore del menisco interno). Esso agisce come un perno per il movimento di avvitamento della tibia e limita lo spostamento indietro del femore, impedendo eccessive rotazioni.</a:t>
            </a:r>
          </a:p>
          <a:p>
            <a:pPr eaLnBrk="1" hangingPunct="1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1674</Words>
  <Application>Microsoft Office PowerPoint</Application>
  <PresentationFormat>Presentazione su schermo (4:3)</PresentationFormat>
  <Paragraphs>160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Anatomia del ginocchio</vt:lpstr>
      <vt:lpstr>Diapositiva 2</vt:lpstr>
      <vt:lpstr>Le Strutture Anatomiche</vt:lpstr>
      <vt:lpstr>I Menischi</vt:lpstr>
      <vt:lpstr>I Legamenti</vt:lpstr>
      <vt:lpstr>Il Legamento Rotuleo</vt:lpstr>
      <vt:lpstr>I Legamenti Alari</vt:lpstr>
      <vt:lpstr>I Legamenti Collaterali</vt:lpstr>
      <vt:lpstr>Il Legamento Crociato Anteriore</vt:lpstr>
      <vt:lpstr>IL Legamento Crociato Posteriore</vt:lpstr>
      <vt:lpstr>Pivot Centrale</vt:lpstr>
      <vt:lpstr>Pivot Centrale</vt:lpstr>
      <vt:lpstr>Capsula Fibrosa e Membrana Sinoviale</vt:lpstr>
      <vt:lpstr>Altre Strutture Importanti</vt:lpstr>
      <vt:lpstr>La Biomeccanica Articolare </vt:lpstr>
      <vt:lpstr>Flessione</vt:lpstr>
      <vt:lpstr>Estensione</vt:lpstr>
      <vt:lpstr>Rotazione</vt:lpstr>
      <vt:lpstr>Rotazione</vt:lpstr>
      <vt:lpstr>La Stabilizzazione:  in senso antero-posteriore</vt:lpstr>
      <vt:lpstr>La Stabilizzazione: in rotazione</vt:lpstr>
      <vt:lpstr>I muscoli</vt:lpstr>
      <vt:lpstr>Muscoli anteriori</vt:lpstr>
      <vt:lpstr>Muscoli mediali</vt:lpstr>
      <vt:lpstr>Muscoli posteriori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venturi</dc:creator>
  <cp:lastModifiedBy>Smutti86</cp:lastModifiedBy>
  <cp:revision>107</cp:revision>
  <dcterms:created xsi:type="dcterms:W3CDTF">2010-12-25T13:30:44Z</dcterms:created>
  <dcterms:modified xsi:type="dcterms:W3CDTF">2014-01-07T11:54:01Z</dcterms:modified>
</cp:coreProperties>
</file>